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77" r:id="rId3"/>
    <p:sldId id="313" r:id="rId4"/>
    <p:sldId id="285" r:id="rId5"/>
    <p:sldId id="305" r:id="rId6"/>
    <p:sldId id="310" r:id="rId7"/>
    <p:sldId id="306" r:id="rId8"/>
    <p:sldId id="298" r:id="rId9"/>
    <p:sldId id="292" r:id="rId10"/>
    <p:sldId id="293" r:id="rId11"/>
    <p:sldId id="300" r:id="rId12"/>
    <p:sldId id="312" r:id="rId13"/>
    <p:sldId id="301" r:id="rId14"/>
    <p:sldId id="303" r:id="rId15"/>
    <p:sldId id="281" r:id="rId16"/>
    <p:sldId id="26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147" autoAdjust="0"/>
  </p:normalViewPr>
  <p:slideViewPr>
    <p:cSldViewPr>
      <p:cViewPr varScale="1">
        <p:scale>
          <a:sx n="80" d="100"/>
          <a:sy n="80" d="100"/>
        </p:scale>
        <p:origin x="152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ru-RU" sz="2400" dirty="0"/>
              <a:t>Сравнительные данные уровней сформированности экологических знаний</a:t>
            </a:r>
          </a:p>
        </c:rich>
      </c:tx>
      <c:layout>
        <c:manualLayout>
          <c:xMode val="edge"/>
          <c:yMode val="edge"/>
          <c:x val="0.1719417430630317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8848106915323592E-2"/>
          <c:y val="0.15788164060202489"/>
          <c:w val="0.71644374284083379"/>
          <c:h val="0.792444466954652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 уровень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Январь</c:v>
                </c:pt>
                <c:pt idx="1">
                  <c:v>Март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0.70000000000000062</c:v>
                </c:pt>
                <c:pt idx="1">
                  <c:v>0.30000000000000032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F5-4C99-9873-E5007D29CD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уровень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Январь</c:v>
                </c:pt>
                <c:pt idx="1">
                  <c:v>Март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0.30000000000000032</c:v>
                </c:pt>
                <c:pt idx="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F5-4C99-9873-E5007D29CD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 уровень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Январь</c:v>
                </c:pt>
                <c:pt idx="1">
                  <c:v>Март</c:v>
                </c:pt>
              </c:strCache>
            </c:strRef>
          </c:cat>
          <c:val>
            <c:numRef>
              <c:f>Лист1!$D$2:$D$3</c:f>
              <c:numCache>
                <c:formatCode>0%</c:formatCode>
                <c:ptCount val="2"/>
                <c:pt idx="0" formatCode="General">
                  <c:v>0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F5-4C99-9873-E5007D29CD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017408"/>
        <c:axId val="72018944"/>
      </c:barChart>
      <c:catAx>
        <c:axId val="720174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72018944"/>
        <c:crosses val="autoZero"/>
        <c:auto val="1"/>
        <c:lblAlgn val="ctr"/>
        <c:lblOffset val="100"/>
        <c:noMultiLvlLbl val="0"/>
      </c:catAx>
      <c:valAx>
        <c:axId val="720189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201740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C2EA5-A2BF-448F-A398-DE3061B13918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EA92-447C-439E-BF03-D0EF3B4DED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C2EA5-A2BF-448F-A398-DE3061B13918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EA92-447C-439E-BF03-D0EF3B4DED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C2EA5-A2BF-448F-A398-DE3061B13918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EA92-447C-439E-BF03-D0EF3B4DED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C2EA5-A2BF-448F-A398-DE3061B13918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EA92-447C-439E-BF03-D0EF3B4DED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C2EA5-A2BF-448F-A398-DE3061B13918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EA92-447C-439E-BF03-D0EF3B4DED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C2EA5-A2BF-448F-A398-DE3061B13918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EA92-447C-439E-BF03-D0EF3B4DED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C2EA5-A2BF-448F-A398-DE3061B13918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EA92-447C-439E-BF03-D0EF3B4DED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C2EA5-A2BF-448F-A398-DE3061B13918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EA92-447C-439E-BF03-D0EF3B4DED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C2EA5-A2BF-448F-A398-DE3061B13918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EA92-447C-439E-BF03-D0EF3B4DED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C2EA5-A2BF-448F-A398-DE3061B13918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EA92-447C-439E-BF03-D0EF3B4DED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C2EA5-A2BF-448F-A398-DE3061B13918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EA92-447C-439E-BF03-D0EF3B4DED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C2EA5-A2BF-448F-A398-DE3061B13918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2EA92-447C-439E-BF03-D0EF3B4DED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tvoyrebenok.ru/images/presentation/nice/b/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70984" cy="6322714"/>
          </a:xfrm>
        </p:spPr>
        <p:txBody>
          <a:bodyPr>
            <a:normAutofit fontScale="90000"/>
          </a:bodyPr>
          <a:lstStyle/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ТРУД В ПРИРОДЕ КАК СРЕДСТВО ФОРМИРОВАНИЯ ЭКОЛОГИЧЕСКИХ ЗНАНИЙ  ДЕТЕЙ СТАРШЕГО  </a:t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ДОШКОЛЬНОГО ВОЗРАСТА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/>
              <a:t> </a:t>
            </a:r>
            <a:br>
              <a:rPr lang="ru-RU" dirty="0"/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		                         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	             Выполнила: Мартынова Н.В.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	        воспитатель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категории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                      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Новосибирск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2023г  </a:t>
            </a:r>
            <a:br>
              <a:rPr lang="ru-RU" sz="2000" dirty="0"/>
            </a:b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&amp;Fcy;&amp;ocy;&amp;ncy; (&amp;shcy;&amp;acy;&amp;bcy;&amp;lcy;&amp;ocy;&amp;ncy;) &amp;pcy;&amp;rcy;&amp;iecy;&amp;zcy;&amp;iecy;&amp;ncy;&amp;tcy;&amp;acy;&amp;tscy;&amp;icy;&amp;icy; &quot;&amp;Zcy;&amp;iecy;&amp;lcy;&amp;iecy;&amp;ncy;&amp;ycy;&amp;jcy;&quot;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Рисунок 4" descr="D:\Фото\Новая папка2014\101MSDCF\DSC03957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4664"/>
            <a:ext cx="432048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D:\Фото\Новая папка2014\101MSDCF\DSC03976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3429000"/>
            <a:ext cx="439248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&amp;Fcy;&amp;ocy;&amp;ncy; (&amp;shcy;&amp;acy;&amp;bcy;&amp;lcy;&amp;ocy;&amp;ncy;) &amp;pcy;&amp;rcy;&amp;iecy;&amp;zcy;&amp;iecy;&amp;ncy;&amp;tcy;&amp;acy;&amp;tscy;&amp;icy;&amp;icy; &quot;&amp;Zcy;&amp;iecy;&amp;lcy;&amp;iecy;&amp;ncy;&amp;ycy;&amp;jcy;&quot;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9" name="Рисунок 8" descr="F:\DCIM\101MSDCF\DSC0401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3284984"/>
            <a:ext cx="4824536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F:\DCIM\101MSDCF\DSC0400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32656"/>
            <a:ext cx="446449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&amp;Fcy;&amp;ocy;&amp;ncy; (&amp;shcy;&amp;acy;&amp;bcy;&amp;lcy;&amp;ocy;&amp;ncy;) &amp;pcy;&amp;rcy;&amp;iecy;&amp;zcy;&amp;iecy;&amp;ncy;&amp;tcy;&amp;acy;&amp;tscy;&amp;icy;&amp;icy; &quot;&amp;Zcy;&amp;iecy;&amp;lcy;&amp;iecy;&amp;ncy;&amp;ycy;&amp;jcy;&quot;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4" name="Рисунок 13" descr="http://ds20.cuso-edu.ru/images/material-images/SDC1055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404665"/>
            <a:ext cx="396044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F:\наташа труд фото\Фото002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429000"/>
            <a:ext cx="3816424" cy="288032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&amp;Fcy;&amp;ocy;&amp;ncy; (&amp;shcy;&amp;acy;&amp;bcy;&amp;lcy;&amp;ocy;&amp;ncy;) &amp;pcy;&amp;rcy;&amp;iecy;&amp;zcy;&amp;iecy;&amp;ncy;&amp;tcy;&amp;acy;&amp;tscy;&amp;icy;&amp;icy; &quot;&amp;Zcy;&amp;iecy;&amp;lcy;&amp;iecy;&amp;ncy;&amp;ycy;&amp;jcy;&quot;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9392"/>
            <a:ext cx="9144000" cy="6957392"/>
          </a:xfrm>
          <a:prstGeom prst="rect">
            <a:avLst/>
          </a:prstGeom>
          <a:noFill/>
        </p:spPr>
      </p:pic>
      <p:pic>
        <p:nvPicPr>
          <p:cNvPr id="4" name="Рисунок 3" descr="D:\Фото\Новая папка2014\101MSDCF\DSC0394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429000"/>
            <a:ext cx="403244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D:\Фото\Труд детей\DSC03206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3429000"/>
            <a:ext cx="410445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915816" y="332656"/>
            <a:ext cx="24482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3 этап: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836712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-  предоставить детям самостоятельность по уходу за объектами уголка природы.</a:t>
            </a:r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&amp;Fcy;&amp;ocy;&amp;ncy; (&amp;shcy;&amp;acy;&amp;bcy;&amp;lcy;&amp;ocy;&amp;ncy;) &amp;pcy;&amp;rcy;&amp;iecy;&amp;zcy;&amp;iecy;&amp;ncy;&amp;tcy;&amp;acy;&amp;tscy;&amp;icy;&amp;icy; &quot;&amp;Zcy;&amp;iecy;&amp;lcy;&amp;iecy;&amp;ncy;&amp;ycy;&amp;jcy;&quot;-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95536" y="332656"/>
          <a:ext cx="8352928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&amp;SHcy;&amp;acy;&amp;bcy;&amp;lcy;&amp;ocy;&amp;ncy; &amp;pcy;&amp;rcy;&amp;iecy;&amp;zcy;&amp;iecy;&amp;ncy;&amp;tcy;&amp;acy;&amp;tscy;&amp;icy;&amp;icy; &quot;&amp;Vcy; &amp;mcy;&amp;icy;&amp;rcy;&amp;iecy; &amp;pcy;&amp;tcy;&amp;icy;&amp;tscy;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7808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>Выводы: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980728"/>
            <a:ext cx="7787208" cy="547260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Проводимая работа по труду в природе эффективна и дает положительные результаты.</a:t>
            </a:r>
          </a:p>
          <a:p>
            <a:pPr lvl="0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Труд в природе доставляет детям много радости, расширяет кругозор, удовольствия и содействует их всестороннему гармоничному развитию. </a:t>
            </a:r>
          </a:p>
          <a:p>
            <a:pPr lvl="0">
              <a:buFont typeface="Wingdings" pitchFamily="2" charset="2"/>
              <a:buChar char="Ø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процессе труда у детей воспитываются любовь к природе, бережное, ценностное отношение к ней.</a:t>
            </a:r>
          </a:p>
          <a:p>
            <a:pPr lvl="0">
              <a:buFont typeface="Wingdings" pitchFamily="2" charset="2"/>
              <a:buChar char="Ø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Развиваются интерес к трудовой деятельности, умение доводить начатую работу до конца, трудиться сообща, помогать друг другу, развиваются чувства коллективизма, взаимопомощи. </a:t>
            </a:r>
          </a:p>
          <a:p>
            <a:pPr lvl="0">
              <a:buFont typeface="Wingdings" pitchFamily="2" charset="2"/>
              <a:buChar char="Ø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Формируются практические навыки ухода за растениями и животными. </a:t>
            </a:r>
          </a:p>
          <a:p>
            <a:endParaRPr lang="ru-RU" b="1" dirty="0"/>
          </a:p>
        </p:txBody>
      </p:sp>
    </p:spTree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1.live4fun.ru/pictures/img_8916115_97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9551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2736304"/>
          </a:xfrm>
        </p:spPr>
        <p:txBody>
          <a:bodyPr>
            <a:normAutofit/>
          </a:bodyPr>
          <a:lstStyle/>
          <a:p>
            <a:r>
              <a:rPr lang="ru-RU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&amp;Fcy;&amp;ocy;&amp;ncy; (&amp;shcy;&amp;acy;&amp;bcy;&amp;lcy;&amp;ocy;&amp;ncy;) &amp;pcy;&amp;rcy;&amp;iecy;&amp;zcy;&amp;iecy;&amp;ncy;&amp;tcy;&amp;acy;&amp;tscy;&amp;icy;&amp;icy; &quot;&amp;Zcy;&amp;iecy;&amp;lcy;&amp;iecy;&amp;ncy;&amp;ycy;&amp;jcy;&quot;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6480720"/>
          </a:xfrm>
        </p:spPr>
        <p:txBody>
          <a:bodyPr>
            <a:normAutofit/>
          </a:bodyPr>
          <a:lstStyle/>
          <a:p>
            <a:pPr algn="l"/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      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692696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Актуальность:</a:t>
            </a:r>
            <a:b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Труд в природе доставляет детям много радости, и непосредственно соприкасаясь с предметами  природы, дети приобретают конкретные знания о ней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В этом труде, как ни в каком другом, сочетаются познавательные и волевые усилия.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&amp;Fcy;&amp;ocy;&amp;ncy; (&amp;shcy;&amp;acy;&amp;bcy;&amp;lcy;&amp;ocy;&amp;ncy;) &amp;pcy;&amp;rcy;&amp;iecy;&amp;zcy;&amp;iecy;&amp;ncy;&amp;tcy;&amp;acy;&amp;tscy;&amp;icy;&amp;icy; &quot;&amp;Zcy;&amp;iecy;&amp;lcy;&amp;iecy;&amp;ncy;&amp;ycy;&amp;jcy;&quot;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6480720"/>
          </a:xfrm>
        </p:spPr>
        <p:txBody>
          <a:bodyPr>
            <a:normAutofit fontScale="90000"/>
          </a:bodyPr>
          <a:lstStyle/>
          <a:p>
            <a:pPr algn="l"/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      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С.Н. Николаева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выделяет экологическое значение труда, определяет условия активного взаимодействия с природой.</a:t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В.Г.Нечаева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рассматривала основные направления в трудовом воспитании детей дошкольного возраста, раскрыла некоторые особенности труда, определила методы руководства трудом дошкольников.</a:t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Р.С. Буре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в книге «Учите детей трудиться», где рассматриваются разновидности коллективного труда.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В.И. Логинова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разработала методику моделирования трудовых процессов для дошкольников.</a:t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трудах Е.И. Тихеевой, Э.И. </a:t>
            </a:r>
            <a:r>
              <a:rPr lang="ru-RU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Залкинд</a:t>
            </a: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С.А. Веретенниковой, Д.В. Сергеевой, В.Г. Нечаевой, С.Н. Николаевой, Л.С. </a:t>
            </a:r>
            <a:r>
              <a:rPr lang="ru-RU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Игнаткиной</a:t>
            </a: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др.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доказано, что труд в природе заключает в себе большие возможности для всестороннего развития личности дошкольника и формирования системы экологических знаний.</a:t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tvoyrebenok.ru/images/presentation/nice/b/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272808" cy="6480720"/>
          </a:xfrm>
        </p:spPr>
        <p:txBody>
          <a:bodyPr>
            <a:normAutofit/>
          </a:bodyPr>
          <a:lstStyle/>
          <a:p>
            <a:pPr algn="l"/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      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32657"/>
            <a:ext cx="784887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Цель исследования -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изучить эффективность  труда в природе как средства формирования экологических знаний  старших дошкольников.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Основные задачи исследования: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Провести анализ научно-методической и психолого-педагогической литературы по проблеме формирования экологических знаний  старших дошкольников.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Выявить уровень сформированности экологических знаний  старших дошкольников.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Разработать систему трудовых мероприятий по повышению уровня экологических знаний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старших дошкольников.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Выявить эффективность разработанной системы в развитии экологических знаний старших дошкольников.</a:t>
            </a:r>
          </a:p>
          <a:p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&amp;Fcy;&amp;ocy;&amp;ncy; (&amp;shcy;&amp;acy;&amp;bcy;&amp;lcy;&amp;ocy;&amp;ncy;) &amp;pcy;&amp;rcy;&amp;iecy;&amp;zcy;&amp;iecy;&amp;ncy;&amp;tcy;&amp;acy;&amp;tscy;&amp;icy;&amp;icy; &quot;&amp;Zcy;&amp;iecy;&amp;lcy;&amp;iecy;&amp;ncy;&amp;ycy;&amp;jcy;&quot;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394722"/>
          </a:xfrm>
        </p:spPr>
        <p:txBody>
          <a:bodyPr>
            <a:normAutofit/>
          </a:bodyPr>
          <a:lstStyle/>
          <a:p>
            <a:pPr algn="l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Диагностика экологических знаний дошкольников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(С.Н. Николаева и О.А.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Соломенникова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)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Критерии знаний о природе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знания о мире животных;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знания о растительном мире;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знания о неживой природе;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знания о временах года.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D:\Юля\0_7224c_cd11ed84_orig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3501008"/>
            <a:ext cx="3059832" cy="335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&amp;SHcy;&amp;acy;&amp;bcy;&amp;lcy;&amp;ocy;&amp;ncy; &quot;&amp;Ecy;&amp;kcy;&amp;ocy;&amp;lcy;&amp;ocy;&amp;gcy;&amp;icy;&amp;yacy; - 2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351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этап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5"/>
            <a:ext cx="6984776" cy="280831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-  обогащение познавательного и практического опыта, связанного с трудом и формирование устойчивого интереса к труду в природе.</a:t>
            </a:r>
          </a:p>
          <a:p>
            <a:endParaRPr lang="ru-RU" dirty="0"/>
          </a:p>
        </p:txBody>
      </p:sp>
      <p:pic>
        <p:nvPicPr>
          <p:cNvPr id="5" name="Picture 3" descr="D:\Фото\Новая папка2014\101MSDCF\DSC038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3140968"/>
            <a:ext cx="2520280" cy="3503324"/>
          </a:xfrm>
          <a:prstGeom prst="rect">
            <a:avLst/>
          </a:prstGeom>
          <a:noFill/>
        </p:spPr>
      </p:pic>
      <p:pic>
        <p:nvPicPr>
          <p:cNvPr id="6" name="Picture 2" descr="F:\наташа труд фото\DSC0388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221088"/>
            <a:ext cx="4320480" cy="2448272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&amp;SHcy;&amp;acy;&amp;bcy;&amp;lcy;&amp;ocy;&amp;ncy; &quot;&amp;Ecy;&amp;kcy;&amp;ocy;&amp;lcy;&amp;ocy;&amp;gcy;&amp;icy;&amp;yacy; - 2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351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«Система трудовых мероприятий по повышению уровня экологических знаний»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9251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Методическая литература: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С. Н. Николаева. Методика экологического воспитания дошкольников.</a:t>
            </a:r>
          </a:p>
          <a:p>
            <a:pPr lvl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С. Н. Николаева. Воспитание экологической культуры в дошкольном детстве.</a:t>
            </a:r>
          </a:p>
          <a:p>
            <a:pPr lvl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А. И. Иванова. Экологические наблюдения и эксперименты в детском саду. Мир растений.</a:t>
            </a:r>
          </a:p>
          <a:p>
            <a:pPr lvl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П.Г.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Саморукова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Методика ознакомления детей с природой в детском саду. 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&amp;Fcy;&amp;ocy;&amp;ncy; (&amp;shcy;&amp;acy;&amp;bcy;&amp;lcy;&amp;ocy;&amp;ncy;) &amp;pcy;&amp;rcy;&amp;iecy;&amp;zcy;&amp;iecy;&amp;ncy;&amp;tcy;&amp;acy;&amp;tscy;&amp;icy;&amp;icy; &quot;&amp;Zcy;&amp;iecy;&amp;lcy;&amp;iecy;&amp;ncy;&amp;ycy;&amp;jcy;&quot;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Рисунок 2" descr="D:\Фото\Новая папка2014\101MSDCF\DSC03997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32656"/>
            <a:ext cx="410445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D:\Фото\Новая папка2014\101MSDCF\DSC0399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3429000"/>
            <a:ext cx="396044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наташа труд фото\DSC0388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404664"/>
            <a:ext cx="3960440" cy="2880320"/>
          </a:xfrm>
          <a:prstGeom prst="rect">
            <a:avLst/>
          </a:prstGeom>
          <a:noFill/>
        </p:spPr>
      </p:pic>
      <p:pic>
        <p:nvPicPr>
          <p:cNvPr id="8" name="Picture 5" descr="F:\наташа труд фото\DSC0388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8" y="3429000"/>
            <a:ext cx="3960440" cy="302433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&amp;Fcy;&amp;ocy;&amp;ncy; (&amp;shcy;&amp;acy;&amp;bcy;&amp;lcy;&amp;ocy;&amp;ncy;) &amp;pcy;&amp;rcy;&amp;iecy;&amp;zcy;&amp;iecy;&amp;ncy;&amp;tcy;&amp;acy;&amp;tscy;&amp;icy;&amp;icy; &quot;&amp;Zcy;&amp;iecy;&amp;lcy;&amp;iecy;&amp;ncy;&amp;ycy;&amp;jcy;&quot;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Рисунок 4" descr="D:\Фото\Новая папка2014\101MSDCF\DSC0392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140968"/>
            <a:ext cx="439248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D:\Фото\Новая папка2014\101MSDCF\DSC0393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3212976"/>
            <a:ext cx="403244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491880" y="404664"/>
            <a:ext cx="1800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2 этап: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1052737"/>
            <a:ext cx="77768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-  формирование экологических знаний в процессе труда в природе. </a:t>
            </a: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828</TotalTime>
  <Words>670</Words>
  <Application>Microsoft Office PowerPoint</Application>
  <PresentationFormat>Экран (4:3)</PresentationFormat>
  <Paragraphs>40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Тема Office</vt:lpstr>
      <vt:lpstr>             ТРУД В ПРИРОДЕ КАК СРЕДСТВО ФОРМИРОВАНИЯ ЭКОЛОГИЧЕСКИХ ЗНАНИЙ  ДЕТЕЙ СТАРШЕГО   ДОШКОЛЬНОГО ВОЗРАСТА                                                 Выполнила: Мартынова Н.В.           воспитатель I категории                                Новосибирск 2023г        </vt:lpstr>
      <vt:lpstr>                      </vt:lpstr>
      <vt:lpstr>               С.Н. Николаева выделяет экологическое значение труда, определяет условия активного взаимодействия с природой.  В.Г.Нечаева рассматривала основные направления в трудовом воспитании детей дошкольного возраста, раскрыла некоторые особенности труда, определила методы руководства трудом дошкольников.  Р.С. Буре в книге «Учите детей трудиться», где рассматриваются разновидности коллективного труда.  В.И. Логинова разработала методику моделирования трудовых процессов для дошкольников.  В трудах Е.И. Тихеевой, Э.И. Залкинд, С.А. Веретенниковой, Д.В. Сергеевой, В.Г. Нечаевой, С.Н. Николаевой, Л.С. Игнаткиной и др. доказано, что труд в природе заключает в себе большие возможности для всестороннего развития личности дошкольника и формирования системы экологических знаний.        </vt:lpstr>
      <vt:lpstr>                  </vt:lpstr>
      <vt:lpstr>«Диагностика экологических знаний дошкольников» (С.Н. Николаева и О.А. Соломенникова )  Критерии знаний о природе:  знания о мире животных;  знания о растительном мире;  знания о неживой природе;  знания о временах года.   </vt:lpstr>
      <vt:lpstr>1 этап:</vt:lpstr>
      <vt:lpstr>«Система трудовых мероприятий по повышению уровня экологических знаний»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       Выводы:</vt:lpstr>
      <vt:lpstr>Спасибо за внимание!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Наталья</cp:lastModifiedBy>
  <cp:revision>86</cp:revision>
  <dcterms:created xsi:type="dcterms:W3CDTF">2014-04-08T06:46:14Z</dcterms:created>
  <dcterms:modified xsi:type="dcterms:W3CDTF">2023-12-25T17:54:05Z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763397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